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64" r:id="rId17"/>
    <p:sldId id="265" r:id="rId18"/>
  </p:sldIdLst>
  <p:sldSz cx="8128000" cy="4572000"/>
  <p:notesSz cx="8128000" cy="4572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D9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4660"/>
  </p:normalViewPr>
  <p:slideViewPr>
    <p:cSldViewPr>
      <p:cViewPr varScale="1">
        <p:scale>
          <a:sx n="117" d="100"/>
          <a:sy n="117" d="100"/>
        </p:scale>
        <p:origin x="826" y="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7:22:05.53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257 501 24575,'2575'0'-121,"-3816"0"242,1780-37-121,-285 14 0,138 2 0,280-31 0,-656 50 0,0-1 0,-1 0 0,22-8 0,-32 9 0,0-1 0,0 1 0,0-1 0,-1 0 0,1 0 0,-1 0 0,1-1 0,-1 1 0,0-1 0,-1 0 0,1 0 0,-1 0 0,4-6 0,0-2 0,7-9 0,-1-1 0,-1-1 0,-1 0 0,11-37 0,-11 15 0,-7 28 0,0 0 0,1 1 0,8-18 0,-13 34 0,0-1 0,0 1 0,0 0 0,0 0 0,0-1 0,0 1 0,0 0 0,0 0 0,0-1 0,0 1 0,0 0 0,0 0 0,0 0 0,1-1 0,-1 1 0,0 0 0,0 0 0,0 0 0,0-1 0,1 1 0,-1 0 0,0 0 0,0 0 0,0 0 0,1-1 0,-1 1 0,0 0 0,0 0 0,0 0 0,1 0 0,-1 0 0,0 0 0,0 0 0,1 0 0,-1 0 0,0 0 0,0 0 0,1 0 0,-1 0 0,0 0 0,0 0 0,1 0 0,-1 0 0,0 0 0,0 0 0,1 0 0,-1 0 0,6 15 0,-2 22 0,-2 242 0,-4-136 0,2-134 0,0-1 0,0 1 0,-1 0 0,0-1 0,-1 0 0,0 1 0,0-1 0,-1 0 0,0 0 0,-1 0 0,1 0 0,-1-1 0,-1 1 0,0-1 0,0 0 0,0 0 0,-1-1 0,0 0 0,0 0 0,0 0 0,-1-1 0,0 0 0,0 0 0,0 0 0,-1-1 0,1 0 0,-1-1 0,-13 5 0,17-7 0,1-1 0,-1 1 0,0 0 0,1-1 0,-1 0 0,0 0 0,1 0 0,-1 0 0,0-1 0,1 1 0,-1-1 0,0 0 0,1 0 0,-1 0 0,1-1 0,0 1 0,-5-3 0,4 0 0,0 1 0,0 0 0,0-1 0,0 0 0,1 0 0,0 0 0,0 0 0,0 0 0,0-1 0,0 0 0,-1-4 0,-2-6 0,2 0 0,-1 0 0,2 0 0,0 0 0,1-1 0,0 1 0,1-21 0,2 20 0,0 0 0,1 0 0,1 0 0,0 1 0,1-1 0,10-23 0,4-1 0,26-42 0,-38 70 0,0 0 0,0 0 0,-1-1 0,-1 1 0,0-1 0,-1 0 0,0 0 0,-1-1 0,0 1 0,-1 0 0,-1-18 0,-1 30 0,1-1 0,-1 0 0,0 0 0,1 1 0,-1-1 0,0 1 0,0-1 0,0 1 0,0-1 0,-1 1 0,1 0 0,0-1 0,-1 1 0,1 0 0,0 0 0,-1 0 0,0 0 0,1 0 0,-1 1 0,1-1 0,-1 0 0,0 1 0,0-1 0,1 1 0,-1-1 0,0 1 0,0 0 0,0 0 0,1 0 0,-1 0 0,0 0 0,0 0 0,-2 1 0,-7 0 0,0 0 0,0 1 0,1 0 0,-12 5 0,-125 48 0,107-37 0,-2-2 0,0-1 0,0-3 0,-88 15 0,-27-25 0,114-4 0,0 3 0,0 1 0,-63 11 0,37 2 0,0-4 0,-1-2 0,-87-1 0,-1876-10 0,1997 4 0,-52 9 0,49-6 0,36-4 0,0-1 0,-1 1 0,1-1 0,0 1 0,0 0 0,-1 0 0,1 0 0,0 1 0,0-1 0,0 1 0,0 0 0,1-1 0,-1 2 0,0-1 0,1 0 0,-1 0 0,1 1 0,0-1 0,0 1 0,0 0 0,0-1 0,0 1 0,-2 5 0,3-4 0,0 1 0,0 0 0,0-1 0,1 1 0,-1 0 0,1 0 0,0 0 0,1-1 0,-1 1 0,1 0 0,0 0 0,0-1 0,0 1 0,1-1 0,-1 1 0,4 4 0,2 6 0,1 0 0,1 0 0,0-1 0,1 0 0,1-1 0,0 0 0,1 0 0,0-1 0,1-1 0,0 0 0,25 15 0,-26-22 6,-1-1-1,1 0 1,0-1 0,0 0-1,0-1 1,0 0-1,1-1 1,-1 0 0,23-5-1,16 2-1426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22663" cy="228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03750" y="0"/>
            <a:ext cx="3522663" cy="228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3E96C4-1EA5-4AB1-94CC-E5C6125AC24E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92400" y="571500"/>
            <a:ext cx="2743200" cy="1543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12800" y="2200275"/>
            <a:ext cx="6502400" cy="1800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343400"/>
            <a:ext cx="3522663" cy="228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03750" y="4343400"/>
            <a:ext cx="3522663" cy="228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FEAA29-4188-447A-9608-21EED6F11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33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EAA29-4188-447A-9608-21EED6F116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289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09600" y="1417320"/>
            <a:ext cx="6908800" cy="960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219200" y="2560320"/>
            <a:ext cx="5689600" cy="1143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06400" y="1051560"/>
            <a:ext cx="353568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185920" y="1051560"/>
            <a:ext cx="353568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6400" y="182880"/>
            <a:ext cx="7315200" cy="731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6400" y="1051560"/>
            <a:ext cx="731520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763520" y="4251960"/>
            <a:ext cx="260096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06400" y="4251960"/>
            <a:ext cx="186944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852160" y="4251960"/>
            <a:ext cx="186944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0933" y="4199466"/>
              <a:ext cx="1337733" cy="203200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6132D24-F675-1DC1-6621-E888D1456593}"/>
                  </a:ext>
                </a:extLst>
              </p14:cNvPr>
              <p14:cNvContentPartPr/>
              <p14:nvPr/>
            </p14:nvContentPartPr>
            <p14:xfrm>
              <a:off x="6604223" y="4194324"/>
              <a:ext cx="1343520" cy="244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6132D24-F675-1DC1-6621-E888D14565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41223" y="4131684"/>
                <a:ext cx="1469160" cy="369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CD7A68-21A4-33E5-0609-5E6915C07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06" y="0"/>
            <a:ext cx="8128000" cy="4952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607A69-0684-EE20-1123-301D3579B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37629"/>
            <a:ext cx="8128000" cy="4343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F01B60-AAF6-FD11-F4E0-DA707A11411C}"/>
              </a:ext>
            </a:extLst>
          </p:cNvPr>
          <p:cNvSpPr txBox="1"/>
          <p:nvPr/>
        </p:nvSpPr>
        <p:spPr>
          <a:xfrm>
            <a:off x="177800" y="609600"/>
            <a:ext cx="4072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C5D9DC"/>
                </a:solidFill>
              </a:rPr>
              <a:t>Image Segmentation</a:t>
            </a:r>
          </a:p>
        </p:txBody>
      </p:sp>
      <p:pic>
        <p:nvPicPr>
          <p:cNvPr id="8" name="Picture 7" descr="A road with cars and people on it&#10;&#10;Description automatically generated">
            <a:extLst>
              <a:ext uri="{FF2B5EF4-FFF2-40B4-BE49-F238E27FC236}">
                <a16:creationId xmlns:a16="http://schemas.microsoft.com/office/drawing/2014/main" id="{9461E9E7-82E8-30C5-359F-B13AA15802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1275258"/>
            <a:ext cx="3581400" cy="2082321"/>
          </a:xfrm>
          <a:prstGeom prst="rect">
            <a:avLst/>
          </a:prstGeom>
        </p:spPr>
      </p:pic>
      <p:pic>
        <p:nvPicPr>
          <p:cNvPr id="10" name="Picture 9" descr="A person riding a bike on a street&#10;&#10;Description automatically generated">
            <a:extLst>
              <a:ext uri="{FF2B5EF4-FFF2-40B4-BE49-F238E27FC236}">
                <a16:creationId xmlns:a16="http://schemas.microsoft.com/office/drawing/2014/main" id="{6A35701E-07BC-F2CC-D5CA-DAE351F682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1375878"/>
            <a:ext cx="3480838" cy="190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93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CD7A68-21A4-33E5-0609-5E6915C07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06" y="0"/>
            <a:ext cx="8128000" cy="4952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607A69-0684-EE20-1123-301D3579B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37629"/>
            <a:ext cx="8128000" cy="4343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F01B60-AAF6-FD11-F4E0-DA707A11411C}"/>
              </a:ext>
            </a:extLst>
          </p:cNvPr>
          <p:cNvSpPr txBox="1"/>
          <p:nvPr/>
        </p:nvSpPr>
        <p:spPr>
          <a:xfrm>
            <a:off x="177800" y="609600"/>
            <a:ext cx="4072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rgbClr val="C5D9DC"/>
                </a:solidFill>
              </a:rPr>
              <a:t>U-Net Semantic Segmentation </a:t>
            </a:r>
            <a:endParaRPr lang="en-US" sz="1800" b="1" dirty="0">
              <a:solidFill>
                <a:srgbClr val="C5D9DC"/>
              </a:solidFill>
            </a:endParaRPr>
          </a:p>
        </p:txBody>
      </p:sp>
      <p:pic>
        <p:nvPicPr>
          <p:cNvPr id="6" name="Picture 5" descr="A couple of people silhouettes&#10;&#10;Description automatically generated">
            <a:extLst>
              <a:ext uri="{FF2B5EF4-FFF2-40B4-BE49-F238E27FC236}">
                <a16:creationId xmlns:a16="http://schemas.microsoft.com/office/drawing/2014/main" id="{503BAAAE-88D4-C3B2-2D08-2AEDB45F23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050" y="1366049"/>
            <a:ext cx="4036150" cy="1909446"/>
          </a:xfrm>
          <a:prstGeom prst="rect">
            <a:avLst/>
          </a:prstGeom>
        </p:spPr>
      </p:pic>
      <p:pic>
        <p:nvPicPr>
          <p:cNvPr id="7" name="Picture 6" descr="A group of women holding drinks&#10;&#10;Description automatically generated">
            <a:extLst>
              <a:ext uri="{FF2B5EF4-FFF2-40B4-BE49-F238E27FC236}">
                <a16:creationId xmlns:a16="http://schemas.microsoft.com/office/drawing/2014/main" id="{2948DF93-C215-886C-3539-B12843F322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447800"/>
            <a:ext cx="3408916" cy="242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50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CD7A68-21A4-33E5-0609-5E6915C07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06" y="0"/>
            <a:ext cx="8128000" cy="4952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607A69-0684-EE20-1123-301D3579B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37629"/>
            <a:ext cx="8128000" cy="4343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F01B60-AAF6-FD11-F4E0-DA707A11411C}"/>
              </a:ext>
            </a:extLst>
          </p:cNvPr>
          <p:cNvSpPr txBox="1"/>
          <p:nvPr/>
        </p:nvSpPr>
        <p:spPr>
          <a:xfrm>
            <a:off x="177800" y="609600"/>
            <a:ext cx="4072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C5D9DC"/>
                </a:solidFill>
              </a:rPr>
              <a:t>U-Net Architecture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0C3D4C-7163-6BC5-E10A-C3FF10FE6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0" y="951285"/>
            <a:ext cx="5791200" cy="301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201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CD7A68-21A4-33E5-0609-5E6915C07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06" y="0"/>
            <a:ext cx="8128000" cy="4952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607A69-0684-EE20-1123-301D3579B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37629"/>
            <a:ext cx="8128000" cy="4343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F01B60-AAF6-FD11-F4E0-DA707A11411C}"/>
              </a:ext>
            </a:extLst>
          </p:cNvPr>
          <p:cNvSpPr txBox="1"/>
          <p:nvPr/>
        </p:nvSpPr>
        <p:spPr>
          <a:xfrm>
            <a:off x="177800" y="609600"/>
            <a:ext cx="4072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C5D9DC"/>
                </a:solidFill>
              </a:rPr>
              <a:t>Upsampling</a:t>
            </a:r>
            <a:endParaRPr lang="en-US" sz="1800" b="1" dirty="0">
              <a:solidFill>
                <a:srgbClr val="C5D9DC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FEFC0A-6E88-EB38-271F-538646F8F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219200"/>
            <a:ext cx="5357611" cy="251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83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CD7A68-21A4-33E5-0609-5E6915C07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06" y="0"/>
            <a:ext cx="8128000" cy="4952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607A69-0684-EE20-1123-301D3579B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37629"/>
            <a:ext cx="8128000" cy="4343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F01B60-AAF6-FD11-F4E0-DA707A11411C}"/>
              </a:ext>
            </a:extLst>
          </p:cNvPr>
          <p:cNvSpPr txBox="1"/>
          <p:nvPr/>
        </p:nvSpPr>
        <p:spPr>
          <a:xfrm>
            <a:off x="177800" y="609600"/>
            <a:ext cx="4072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C5D9DC"/>
                </a:solidFill>
              </a:rPr>
              <a:t>Transpose Convolutional</a:t>
            </a:r>
          </a:p>
        </p:txBody>
      </p:sp>
      <p:pic>
        <p:nvPicPr>
          <p:cNvPr id="8" name="Picture 7" descr="A group of squares with numbers&#10;&#10;Description automatically generated">
            <a:extLst>
              <a:ext uri="{FF2B5EF4-FFF2-40B4-BE49-F238E27FC236}">
                <a16:creationId xmlns:a16="http://schemas.microsoft.com/office/drawing/2014/main" id="{F97B5813-C49B-48DE-EB76-32D605371D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744" y="978932"/>
            <a:ext cx="4575699" cy="304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08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CD7A68-21A4-33E5-0609-5E6915C07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06" y="0"/>
            <a:ext cx="8128000" cy="4952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607A69-0684-EE20-1123-301D3579B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37629"/>
            <a:ext cx="8128000" cy="4343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F01B60-AAF6-FD11-F4E0-DA707A11411C}"/>
              </a:ext>
            </a:extLst>
          </p:cNvPr>
          <p:cNvSpPr txBox="1"/>
          <p:nvPr/>
        </p:nvSpPr>
        <p:spPr>
          <a:xfrm>
            <a:off x="177800" y="609600"/>
            <a:ext cx="4072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C5D9DC"/>
                </a:solidFill>
              </a:rPr>
              <a:t>Transpose Convolutional</a:t>
            </a:r>
          </a:p>
        </p:txBody>
      </p:sp>
      <p:pic>
        <p:nvPicPr>
          <p:cNvPr id="6" name="Picture 5" descr="A white cubes with black numbers&#10;&#10;Description automatically generated">
            <a:extLst>
              <a:ext uri="{FF2B5EF4-FFF2-40B4-BE49-F238E27FC236}">
                <a16:creationId xmlns:a16="http://schemas.microsoft.com/office/drawing/2014/main" id="{0AA204A6-1440-FE19-BD54-A2ED70DEB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1151818"/>
            <a:ext cx="5014961" cy="281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243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0933" y="4199466"/>
              <a:ext cx="1337733" cy="203200"/>
            </a:xfrm>
            <a:prstGeom prst="rect">
              <a:avLst/>
            </a:prstGeom>
          </p:spPr>
        </p:pic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0933" y="4199466"/>
              <a:ext cx="1337733" cy="203200"/>
            </a:xfrm>
            <a:prstGeom prst="rect">
              <a:avLst/>
            </a:prstGeom>
          </p:spPr>
        </p:pic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0933" y="4199466"/>
              <a:ext cx="1337733" cy="203200"/>
            </a:xfrm>
            <a:prstGeom prst="rect">
              <a:avLst/>
            </a:prstGeom>
          </p:spPr>
        </p:pic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0933" y="4199466"/>
              <a:ext cx="1337733" cy="203200"/>
            </a:xfrm>
            <a:prstGeom prst="rect">
              <a:avLst/>
            </a:prstGeom>
          </p:spPr>
        </p:pic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0933" y="4199466"/>
              <a:ext cx="1337733" cy="203200"/>
            </a:xfrm>
            <a:prstGeom prst="rect">
              <a:avLst/>
            </a:prstGeom>
          </p:spPr>
        </p:pic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0933" y="4199466"/>
              <a:ext cx="1337733" cy="203200"/>
            </a:xfrm>
            <a:prstGeom prst="rect">
              <a:avLst/>
            </a:prstGeom>
          </p:spPr>
        </p:pic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902" y="-35085"/>
            <a:ext cx="8128000" cy="4572000"/>
            <a:chOff x="0" y="0"/>
            <a:chExt cx="8128000" cy="4572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0933" y="4199466"/>
              <a:ext cx="1337733" cy="203200"/>
            </a:xfrm>
            <a:prstGeom prst="rect">
              <a:avLst/>
            </a:prstGeom>
          </p:spPr>
        </p:pic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</p:grpSp>
      <p:pic>
        <p:nvPicPr>
          <p:cNvPr id="6" name="Picture 5" descr="A close-up of a person's face&#10;&#10;Description automatically generated">
            <a:extLst>
              <a:ext uri="{FF2B5EF4-FFF2-40B4-BE49-F238E27FC236}">
                <a16:creationId xmlns:a16="http://schemas.microsoft.com/office/drawing/2014/main" id="{A83AF681-CA08-A662-A386-F49301CAE5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365" y="304800"/>
            <a:ext cx="2179270" cy="746845"/>
          </a:xfrm>
          <a:prstGeom prst="rect">
            <a:avLst/>
          </a:prstGeom>
        </p:spPr>
      </p:pic>
      <p:pic>
        <p:nvPicPr>
          <p:cNvPr id="8" name="Picture 7" descr="A leaf with a green background&#10;&#10;Description automatically generated">
            <a:extLst>
              <a:ext uri="{FF2B5EF4-FFF2-40B4-BE49-F238E27FC236}">
                <a16:creationId xmlns:a16="http://schemas.microsoft.com/office/drawing/2014/main" id="{F154B5C1-E799-3298-FB17-6B92AC24E4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439" y="321794"/>
            <a:ext cx="2598659" cy="640667"/>
          </a:xfrm>
          <a:prstGeom prst="rect">
            <a:avLst/>
          </a:prstGeom>
        </p:spPr>
      </p:pic>
      <p:pic>
        <p:nvPicPr>
          <p:cNvPr id="10" name="Picture 9" descr="A group of squares with numbers&#10;&#10;Description automatically generated">
            <a:extLst>
              <a:ext uri="{FF2B5EF4-FFF2-40B4-BE49-F238E27FC236}">
                <a16:creationId xmlns:a16="http://schemas.microsoft.com/office/drawing/2014/main" id="{AA3BBF26-1057-3B4C-AAE2-2AD6949FDB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629" y="2057400"/>
            <a:ext cx="1552937" cy="1066800"/>
          </a:xfrm>
          <a:prstGeom prst="rect">
            <a:avLst/>
          </a:prstGeom>
        </p:spPr>
      </p:pic>
      <p:pic>
        <p:nvPicPr>
          <p:cNvPr id="12" name="Picture 11" descr="A red and green squares with black lines&#10;&#10;Description automatically generated">
            <a:extLst>
              <a:ext uri="{FF2B5EF4-FFF2-40B4-BE49-F238E27FC236}">
                <a16:creationId xmlns:a16="http://schemas.microsoft.com/office/drawing/2014/main" id="{16B9058A-1ACF-80B7-054E-CE348A4433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857"/>
          <a:stretch/>
        </p:blipFill>
        <p:spPr>
          <a:xfrm>
            <a:off x="5588000" y="2356312"/>
            <a:ext cx="2841153" cy="79552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0933" y="4199466"/>
              <a:ext cx="1337733" cy="203200"/>
            </a:xfrm>
            <a:prstGeom prst="rect">
              <a:avLst/>
            </a:prstGeom>
          </p:spPr>
        </p:pic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</p:grpSp>
      <p:pic>
        <p:nvPicPr>
          <p:cNvPr id="8" name="Picture 7" descr="A close-up of a person's face&#10;&#10;Description automatically generated">
            <a:extLst>
              <a:ext uri="{FF2B5EF4-FFF2-40B4-BE49-F238E27FC236}">
                <a16:creationId xmlns:a16="http://schemas.microsoft.com/office/drawing/2014/main" id="{04D38CB2-5D95-BFA0-1262-A325C3860B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990600"/>
            <a:ext cx="1143000" cy="1226296"/>
          </a:xfrm>
          <a:prstGeom prst="rect">
            <a:avLst/>
          </a:prstGeom>
        </p:spPr>
      </p:pic>
      <p:pic>
        <p:nvPicPr>
          <p:cNvPr id="10" name="Picture 9" descr="A close up of a person's face&#10;&#10;Description automatically generated">
            <a:extLst>
              <a:ext uri="{FF2B5EF4-FFF2-40B4-BE49-F238E27FC236}">
                <a16:creationId xmlns:a16="http://schemas.microsoft.com/office/drawing/2014/main" id="{A612711F-A595-39A3-C1EA-D68E6D1DF8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0" y="988171"/>
            <a:ext cx="1143000" cy="1228725"/>
          </a:xfrm>
          <a:prstGeom prst="rect">
            <a:avLst/>
          </a:prstGeom>
        </p:spPr>
      </p:pic>
      <p:pic>
        <p:nvPicPr>
          <p:cNvPr id="12" name="Picture 11" descr="A close up of a person's face&#10;&#10;Description automatically generated">
            <a:extLst>
              <a:ext uri="{FF2B5EF4-FFF2-40B4-BE49-F238E27FC236}">
                <a16:creationId xmlns:a16="http://schemas.microsoft.com/office/drawing/2014/main" id="{51FB3B80-4E72-A0F3-B5C0-70CDCF6B31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179" y="997136"/>
            <a:ext cx="1105946" cy="1210821"/>
          </a:xfrm>
          <a:prstGeom prst="rect">
            <a:avLst/>
          </a:prstGeom>
        </p:spPr>
      </p:pic>
      <p:pic>
        <p:nvPicPr>
          <p:cNvPr id="14" name="Picture 13" descr="A person with brown hair and a fern in her mouth&#10;&#10;Description automatically generated">
            <a:extLst>
              <a:ext uri="{FF2B5EF4-FFF2-40B4-BE49-F238E27FC236}">
                <a16:creationId xmlns:a16="http://schemas.microsoft.com/office/drawing/2014/main" id="{C1DD19F7-23F9-B622-2404-8D26008533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132" y="3205067"/>
            <a:ext cx="1028700" cy="10061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91F80D5-C42C-ED7A-32B4-D4017F95FC76}"/>
              </a:ext>
            </a:extLst>
          </p:cNvPr>
          <p:cNvSpPr txBox="1"/>
          <p:nvPr/>
        </p:nvSpPr>
        <p:spPr>
          <a:xfrm>
            <a:off x="35985" y="3183127"/>
            <a:ext cx="3530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A0A23"/>
                </a:solidFill>
                <a:latin typeface="Franklin Gothic Demi" panose="020B0703020102020204" pitchFamily="34" charset="0"/>
              </a:rPr>
              <a:t>W</a:t>
            </a:r>
            <a:r>
              <a:rPr lang="en-US" sz="900" b="0" dirty="0">
                <a:solidFill>
                  <a:srgbClr val="0A0A23"/>
                </a:solidFill>
                <a:effectLst/>
                <a:latin typeface="Franklin Gothic Demi" panose="020B0703020102020204" pitchFamily="34" charset="0"/>
              </a:rPr>
              <a:t>e’ll use an algorithm to change the color channels, from RGB to Lab.</a:t>
            </a:r>
          </a:p>
          <a:p>
            <a:r>
              <a:rPr lang="en-US" sz="900" b="0" dirty="0">
                <a:solidFill>
                  <a:srgbClr val="0A0A23"/>
                </a:solidFill>
                <a:effectLst/>
                <a:latin typeface="Franklin Gothic Demi" panose="020B0703020102020204" pitchFamily="34" charset="0"/>
              </a:rPr>
              <a:t>As you can see below, a Lab encoded image has one layer for grayscale and has packed three color layers into two. </a:t>
            </a:r>
          </a:p>
          <a:p>
            <a:r>
              <a:rPr lang="en-US" sz="900" b="0" dirty="0">
                <a:solidFill>
                  <a:srgbClr val="0A0A23"/>
                </a:solidFill>
                <a:effectLst/>
                <a:latin typeface="Franklin Gothic Demi" panose="020B0703020102020204" pitchFamily="34" charset="0"/>
              </a:rPr>
              <a:t>This means that we can use the original grayscale image in our final prediction. </a:t>
            </a:r>
          </a:p>
          <a:p>
            <a:r>
              <a:rPr lang="en-US" sz="900" b="0" dirty="0">
                <a:solidFill>
                  <a:srgbClr val="0A0A23"/>
                </a:solidFill>
                <a:effectLst/>
                <a:latin typeface="Franklin Gothic Demi" panose="020B0703020102020204" pitchFamily="34" charset="0"/>
              </a:rPr>
              <a:t>Also, we only have two channels to predict.</a:t>
            </a:r>
            <a:endParaRPr lang="en-US" sz="900" dirty="0">
              <a:latin typeface="Franklin Gothic Demi" panose="020B07030201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0933" y="4199466"/>
              <a:ext cx="1337733" cy="203200"/>
            </a:xfrm>
            <a:prstGeom prst="rect">
              <a:avLst/>
            </a:prstGeom>
          </p:spPr>
        </p:pic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931B0B-24B0-4EC8-6C14-C1A4B00B1DCF}"/>
              </a:ext>
            </a:extLst>
          </p:cNvPr>
          <p:cNvSpPr txBox="1"/>
          <p:nvPr/>
        </p:nvSpPr>
        <p:spPr>
          <a:xfrm>
            <a:off x="32982" y="471943"/>
            <a:ext cx="6012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5D9DC"/>
                </a:solidFill>
              </a:rPr>
              <a:t>Autoencoder in Image Colorization</a:t>
            </a:r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EC77DB-233B-CF5E-A796-42654EC87601}"/>
              </a:ext>
            </a:extLst>
          </p:cNvPr>
          <p:cNvSpPr txBox="1"/>
          <p:nvPr/>
        </p:nvSpPr>
        <p:spPr>
          <a:xfrm>
            <a:off x="117901" y="887441"/>
            <a:ext cx="7467600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What is an Autoencoder?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An autoencoder is a type of neural network used to learn efficient representations (encoding) of data, typically for dimensionality reduction.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It consists of two main parts: an encoder that compresses the input and a decoder that reconstructs the input from the compressed form.</a:t>
            </a:r>
          </a:p>
          <a:p>
            <a:endParaRPr lang="en-US" sz="1100" dirty="0"/>
          </a:p>
          <a:p>
            <a:r>
              <a:rPr lang="en-US" sz="1100" b="1" dirty="0"/>
              <a:t>How It Works in Image Colorization:</a:t>
            </a:r>
            <a:endParaRPr lang="en-US" sz="11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In image colorization, the autoencoder learns a compressed grayscale representation of the image.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The encoder extracts key features from the grayscale image.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The decoder uses these features to predict and reconstruct the missing color information.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Typically, the </a:t>
            </a:r>
            <a:r>
              <a:rPr lang="en-US" sz="1100" b="1" dirty="0"/>
              <a:t>L channel (lightness)</a:t>
            </a:r>
            <a:r>
              <a:rPr lang="en-US" sz="1100" dirty="0"/>
              <a:t> of the image in Lab color space is fed into the encoder, and the decoder predicts the </a:t>
            </a:r>
            <a:r>
              <a:rPr lang="en-US" sz="1100" b="1" dirty="0"/>
              <a:t>a and b channels (color information)</a:t>
            </a:r>
            <a:r>
              <a:rPr lang="en-US" sz="1100" dirty="0"/>
              <a:t>.</a:t>
            </a:r>
          </a:p>
          <a:p>
            <a:endParaRPr lang="en-US" sz="1100" dirty="0"/>
          </a:p>
          <a:p>
            <a:r>
              <a:rPr lang="en-US" sz="1100" b="1" dirty="0"/>
              <a:t>Advantages:</a:t>
            </a:r>
            <a:endParaRPr lang="en-US" sz="11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The autoencoder learns a low-dimensional representation, which makes it effective for large-scale image colorization tasks.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It helps in capturing complex features from the grayscale image that are crucial for generating accurate color.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569610-65C5-3BF5-FE9D-7ACE064C5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37629"/>
            <a:ext cx="8128000" cy="4343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5CD6AF-84CA-8661-66E8-8FFD63BAA3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06" y="0"/>
            <a:ext cx="8128000" cy="49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43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</TotalTime>
  <Words>252</Words>
  <Application>Microsoft Office PowerPoint</Application>
  <PresentationFormat>Custom</PresentationFormat>
  <Paragraphs>25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</vt:lpstr>
      <vt:lpstr>Arial</vt:lpstr>
      <vt:lpstr>Calibri</vt:lpstr>
      <vt:lpstr>Franklin Gothic Demi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على عبدالمنعم محمد فؤاد مصطفى السيد</cp:lastModifiedBy>
  <cp:revision>5</cp:revision>
  <dcterms:created xsi:type="dcterms:W3CDTF">2024-10-14T17:15:34Z</dcterms:created>
  <dcterms:modified xsi:type="dcterms:W3CDTF">2024-10-14T19:18:48Z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2024-10-14T00:00:00Z</vt:filetime>
  </property>
  <property fmtid="{D5CDD505-2E9C-101B-9397-08002B2CF9AE}" pid="3" name="LastSaved">
    <vt:filetime>2024-10-14T00:00:00Z</vt:filetime>
  </property>
</Properties>
</file>